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0" r:id="rId4"/>
    <p:sldId id="263" r:id="rId5"/>
    <p:sldId id="264" r:id="rId6"/>
    <p:sldId id="266" r:id="rId7"/>
    <p:sldId id="267" r:id="rId8"/>
    <p:sldId id="273" r:id="rId9"/>
    <p:sldId id="276" r:id="rId10"/>
    <p:sldId id="265" r:id="rId11"/>
    <p:sldId id="272" r:id="rId12"/>
    <p:sldId id="269" r:id="rId13"/>
    <p:sldId id="271" r:id="rId14"/>
    <p:sldId id="270" r:id="rId15"/>
    <p:sldId id="274" r:id="rId16"/>
    <p:sldId id="277" r:id="rId17"/>
    <p:sldId id="278" r:id="rId18"/>
    <p:sldId id="279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63" d="100"/>
          <a:sy n="63" d="100"/>
        </p:scale>
        <p:origin x="208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140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12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140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1061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036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83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31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557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702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486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72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47D83-CD91-44FD-9870-60B2E5CCA354}" type="datetimeFigureOut">
              <a:rPr lang="it-IT" smtClean="0"/>
              <a:t>23/07/21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73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BB99679-26FF-DD4F-8A5B-BD7B7C86A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0422E348-6CB6-AE4C-97CA-C9937F57DA02}"/>
              </a:ext>
            </a:extLst>
          </p:cNvPr>
          <p:cNvSpPr/>
          <p:nvPr/>
        </p:nvSpPr>
        <p:spPr>
          <a:xfrm>
            <a:off x="4121834" y="3221502"/>
            <a:ext cx="7877908" cy="3305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5D804E8-BF1E-874F-8668-BB1A86AD9455}"/>
              </a:ext>
            </a:extLst>
          </p:cNvPr>
          <p:cNvSpPr txBox="1"/>
          <p:nvPr/>
        </p:nvSpPr>
        <p:spPr>
          <a:xfrm>
            <a:off x="4332849" y="3443068"/>
            <a:ext cx="76668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cap="all" dirty="0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NETWORKING FOR BIG DATA AND </a:t>
            </a:r>
            <a:r>
              <a:rPr lang="it-IT" sz="3600" b="1" cap="all" dirty="0" err="1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LABORaTORY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FE396B-21A6-A241-86C0-B7E7B78CFBA2}"/>
              </a:ext>
            </a:extLst>
          </p:cNvPr>
          <p:cNvSpPr txBox="1"/>
          <p:nvPr/>
        </p:nvSpPr>
        <p:spPr>
          <a:xfrm>
            <a:off x="8060788" y="5419412"/>
            <a:ext cx="39389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Francesco Lauro 1706784 </a:t>
            </a:r>
          </a:p>
          <a:p>
            <a:r>
              <a:rPr lang="it-IT" sz="2400" dirty="0">
                <a:solidFill>
                  <a:schemeClr val="bg1"/>
                </a:solidFill>
              </a:rPr>
              <a:t>Michele Luca Puzzo 1783133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1302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6D877AF-BE3C-B846-905B-C0DCB0726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705"/>
            <a:ext cx="12192000" cy="601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2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C635301-39B3-8A40-9ED6-1BF13BAB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4496"/>
            <a:ext cx="12192000" cy="635350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611612AC-FC7B-2A4E-A605-0921BD8F5D22}"/>
              </a:ext>
            </a:extLst>
          </p:cNvPr>
          <p:cNvSpPr txBox="1"/>
          <p:nvPr/>
        </p:nvSpPr>
        <p:spPr>
          <a:xfrm>
            <a:off x="1755228" y="148770"/>
            <a:ext cx="9333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Port Scanner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evaluation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: 10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Ports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mostly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used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114EB8E-6501-9A42-9C09-0467899AC459}"/>
              </a:ext>
            </a:extLst>
          </p:cNvPr>
          <p:cNvSpPr txBox="1"/>
          <p:nvPr/>
        </p:nvSpPr>
        <p:spPr>
          <a:xfrm>
            <a:off x="1219199" y="3431628"/>
            <a:ext cx="357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10</a:t>
            </a:r>
            <a:r>
              <a:rPr lang="it-IT" sz="800" baseline="30000" dirty="0"/>
              <a:t>4</a:t>
            </a:r>
            <a:endParaRPr lang="it-IT" sz="700" dirty="0"/>
          </a:p>
        </p:txBody>
      </p:sp>
    </p:spTree>
    <p:extLst>
      <p:ext uri="{BB962C8B-B14F-4D97-AF65-F5344CB8AC3E}">
        <p14:creationId xmlns:p14="http://schemas.microsoft.com/office/powerpoint/2010/main" val="2288260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00146DC-4896-CD4D-AC1B-E3C7EDB97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6CD1F20-3E22-6D4B-A169-AAAAF91EB9B1}"/>
              </a:ext>
            </a:extLst>
          </p:cNvPr>
          <p:cNvSpPr txBox="1"/>
          <p:nvPr/>
        </p:nvSpPr>
        <p:spPr>
          <a:xfrm>
            <a:off x="1224644" y="261257"/>
            <a:ext cx="10736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InterArrival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Time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boxplot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TCP and UDP Sessions</a:t>
            </a:r>
          </a:p>
        </p:txBody>
      </p:sp>
    </p:spTree>
    <p:extLst>
      <p:ext uri="{BB962C8B-B14F-4D97-AF65-F5344CB8AC3E}">
        <p14:creationId xmlns:p14="http://schemas.microsoft.com/office/powerpoint/2010/main" val="2855674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40F6924-DE7B-7A4B-AEB0-4A1387E0B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1008"/>
            <a:ext cx="6096000" cy="300752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7DC4F95-68B8-364E-B8B6-911083FD6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51008"/>
            <a:ext cx="6096000" cy="300752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6175DA-BC3A-0D4A-8E54-FBE9C395B147}"/>
              </a:ext>
            </a:extLst>
          </p:cNvPr>
          <p:cNvSpPr txBox="1"/>
          <p:nvPr/>
        </p:nvSpPr>
        <p:spPr>
          <a:xfrm>
            <a:off x="1099290" y="1825673"/>
            <a:ext cx="3897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about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TTL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F8D465C-BC85-7E48-B19D-DE014A340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143" y="477747"/>
            <a:ext cx="5823857" cy="287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89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9CDB1464-B7AF-304D-9E4E-8E52935EEAE7}"/>
              </a:ext>
            </a:extLst>
          </p:cNvPr>
          <p:cNvSpPr txBox="1"/>
          <p:nvPr/>
        </p:nvSpPr>
        <p:spPr>
          <a:xfrm>
            <a:off x="7335281" y="679794"/>
            <a:ext cx="4677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Topology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of the network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using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networkx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D7D30C5-5224-ED4C-923D-9F3795FDE80E}"/>
              </a:ext>
            </a:extLst>
          </p:cNvPr>
          <p:cNvSpPr txBox="1"/>
          <p:nvPr/>
        </p:nvSpPr>
        <p:spPr>
          <a:xfrm>
            <a:off x="7335280" y="2639291"/>
            <a:ext cx="4677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Part of the Code:</a:t>
            </a:r>
            <a:endParaRPr lang="it-IT" sz="1400" i="1" dirty="0"/>
          </a:p>
          <a:p>
            <a:r>
              <a:rPr lang="it-IT" sz="1400" i="1" dirty="0"/>
              <a:t>d = </a:t>
            </a:r>
            <a:r>
              <a:rPr lang="it-IT" sz="1400" i="1" dirty="0" err="1"/>
              <a:t>df.groupby</a:t>
            </a:r>
            <a:r>
              <a:rPr lang="it-IT" sz="1400" i="1" dirty="0"/>
              <a:t>(["IP_SRC","IP_DST"])[["</a:t>
            </a:r>
            <a:r>
              <a:rPr lang="it-IT" sz="1400" i="1" dirty="0" err="1"/>
              <a:t>length</a:t>
            </a:r>
            <a:r>
              <a:rPr lang="it-IT" sz="1400" i="1" dirty="0"/>
              <a:t>"]].</a:t>
            </a:r>
            <a:r>
              <a:rPr lang="it-IT" sz="1400" i="1" dirty="0" err="1"/>
              <a:t>agg</a:t>
            </a:r>
            <a:r>
              <a:rPr lang="it-IT" sz="1400" i="1" dirty="0"/>
              <a:t>('sum’).</a:t>
            </a:r>
          </a:p>
          <a:p>
            <a:r>
              <a:rPr lang="it-IT" sz="1400" i="1" dirty="0" err="1"/>
              <a:t>sort_values</a:t>
            </a:r>
            <a:r>
              <a:rPr lang="it-IT" sz="1400" i="1" dirty="0"/>
              <a:t>(by=["</a:t>
            </a:r>
            <a:r>
              <a:rPr lang="it-IT" sz="1400" i="1" dirty="0" err="1"/>
              <a:t>length</a:t>
            </a:r>
            <a:r>
              <a:rPr lang="it-IT" sz="1400" i="1" dirty="0"/>
              <a:t>"],</a:t>
            </a:r>
            <a:r>
              <a:rPr lang="it-IT" sz="1400" i="1" dirty="0" err="1"/>
              <a:t>ascending</a:t>
            </a:r>
            <a:r>
              <a:rPr lang="it-IT" sz="1400" i="1" dirty="0"/>
              <a:t>= False)</a:t>
            </a:r>
          </a:p>
          <a:p>
            <a:endParaRPr lang="it-IT" sz="1400" i="1" dirty="0"/>
          </a:p>
          <a:p>
            <a:r>
              <a:rPr lang="it-IT" sz="1400" i="1" dirty="0"/>
              <a:t>d[:31].</a:t>
            </a:r>
            <a:r>
              <a:rPr lang="it-IT" sz="1400" i="1" dirty="0" err="1"/>
              <a:t>unstack</a:t>
            </a:r>
            <a:r>
              <a:rPr lang="it-IT" sz="1400" i="1" dirty="0"/>
              <a:t>().</a:t>
            </a:r>
            <a:r>
              <a:rPr lang="it-IT" sz="1400" i="1" dirty="0" err="1"/>
              <a:t>fillna</a:t>
            </a:r>
            <a:r>
              <a:rPr lang="it-IT" sz="1400" i="1" dirty="0"/>
              <a:t>(0)</a:t>
            </a:r>
          </a:p>
          <a:p>
            <a:endParaRPr lang="it-IT" sz="1400" i="1" dirty="0"/>
          </a:p>
          <a:p>
            <a:r>
              <a:rPr lang="it-IT" sz="1400" i="1" dirty="0" err="1"/>
              <a:t>pos</a:t>
            </a:r>
            <a:r>
              <a:rPr lang="it-IT" sz="1400" i="1" dirty="0"/>
              <a:t> = </a:t>
            </a:r>
            <a:r>
              <a:rPr lang="it-IT" sz="1400" i="1" dirty="0" err="1"/>
              <a:t>nx.spring_layout</a:t>
            </a:r>
            <a:r>
              <a:rPr lang="it-IT" sz="1400" i="1" dirty="0"/>
              <a:t>(G) </a:t>
            </a:r>
          </a:p>
          <a:p>
            <a:endParaRPr lang="it-IT" sz="1400" i="1" dirty="0"/>
          </a:p>
          <a:p>
            <a:endParaRPr lang="it-IT" sz="1400" i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4AD9DD-7F45-0B47-80C0-E04D1EEE5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040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F2B6F7-8415-FE44-85E6-9A312BD67594}"/>
              </a:ext>
            </a:extLst>
          </p:cNvPr>
          <p:cNvSpPr txBox="1"/>
          <p:nvPr/>
        </p:nvSpPr>
        <p:spPr>
          <a:xfrm>
            <a:off x="1574800" y="406400"/>
            <a:ext cx="904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Supervised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Learning-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Classification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Problem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F361EFCB-E7A8-894E-A170-35D49B2B5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498139"/>
              </p:ext>
            </p:extLst>
          </p:nvPr>
        </p:nvGraphicFramePr>
        <p:xfrm>
          <a:off x="2489200" y="3957320"/>
          <a:ext cx="8128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314201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LABEL - </a:t>
                      </a:r>
                      <a:r>
                        <a:rPr lang="it-IT" dirty="0" err="1"/>
                        <a:t>DSCP:information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about</a:t>
                      </a:r>
                      <a:r>
                        <a:rPr lang="it-IT" dirty="0"/>
                        <a:t> the </a:t>
                      </a:r>
                      <a:r>
                        <a:rPr lang="it-IT" dirty="0" err="1"/>
                        <a:t>priority</a:t>
                      </a:r>
                      <a:r>
                        <a:rPr lang="it-IT" dirty="0"/>
                        <a:t> of the </a:t>
                      </a:r>
                      <a:r>
                        <a:rPr lang="it-IT" dirty="0" err="1"/>
                        <a:t>packet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025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1) Best Effort (</a:t>
                      </a:r>
                      <a:r>
                        <a:rPr lang="it-IT" dirty="0" err="1"/>
                        <a:t>lowest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priority</a:t>
                      </a:r>
                      <a:r>
                        <a:rPr lang="it-IT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41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2) </a:t>
                      </a:r>
                      <a:r>
                        <a:rPr lang="it-IT" dirty="0" err="1"/>
                        <a:t>Scavenger</a:t>
                      </a:r>
                      <a:r>
                        <a:rPr lang="it-IT" dirty="0"/>
                        <a:t> (</a:t>
                      </a:r>
                      <a:r>
                        <a:rPr lang="it-IT" dirty="0" err="1"/>
                        <a:t>Not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known</a:t>
                      </a:r>
                      <a:r>
                        <a:rPr lang="it-IT" dirty="0"/>
                        <a:t> in dataset)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775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3) </a:t>
                      </a:r>
                      <a:r>
                        <a:rPr lang="it-IT" dirty="0" err="1"/>
                        <a:t>Assured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Forwarding</a:t>
                      </a:r>
                      <a:r>
                        <a:rPr lang="it-IT" dirty="0"/>
                        <a:t> (AF)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706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4) </a:t>
                      </a:r>
                      <a:r>
                        <a:rPr lang="it-IT" dirty="0" err="1"/>
                        <a:t>Expedited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Forwarding</a:t>
                      </a:r>
                      <a:r>
                        <a:rPr lang="it-IT" dirty="0"/>
                        <a:t> (EF) (</a:t>
                      </a:r>
                      <a:r>
                        <a:rPr lang="it-IT" dirty="0" err="1"/>
                        <a:t>traffic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used</a:t>
                      </a:r>
                      <a:r>
                        <a:rPr lang="it-IT" dirty="0"/>
                        <a:t> by </a:t>
                      </a:r>
                      <a:r>
                        <a:rPr lang="it-IT" dirty="0" err="1"/>
                        <a:t>bank</a:t>
                      </a:r>
                      <a:r>
                        <a:rPr lang="it-IT" dirty="0"/>
                        <a:t>. For </a:t>
                      </a:r>
                      <a:r>
                        <a:rPr lang="it-IT" dirty="0" err="1"/>
                        <a:t>payments</a:t>
                      </a:r>
                      <a:r>
                        <a:rPr lang="it-IT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005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5) Network &amp; </a:t>
                      </a:r>
                      <a:r>
                        <a:rPr lang="it-IT" dirty="0" err="1"/>
                        <a:t>Internetwork</a:t>
                      </a:r>
                      <a:r>
                        <a:rPr lang="it-IT" dirty="0"/>
                        <a:t> control (NIC) (</a:t>
                      </a:r>
                      <a:r>
                        <a:rPr lang="it-IT" dirty="0" err="1"/>
                        <a:t>messages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related</a:t>
                      </a:r>
                      <a:r>
                        <a:rPr lang="it-IT" dirty="0"/>
                        <a:t> to the performance of the network)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190505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5344B4-E9C3-CF4D-8CBA-BE6D68954321}"/>
              </a:ext>
            </a:extLst>
          </p:cNvPr>
          <p:cNvSpPr txBox="1"/>
          <p:nvPr/>
        </p:nvSpPr>
        <p:spPr>
          <a:xfrm>
            <a:off x="2032000" y="1164292"/>
            <a:ext cx="858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select</a:t>
            </a:r>
            <a:r>
              <a:rPr lang="it-IT" dirty="0"/>
              <a:t> an </a:t>
            </a:r>
            <a:r>
              <a:rPr lang="it-IT" dirty="0" err="1"/>
              <a:t>endpoint</a:t>
            </a:r>
            <a:r>
              <a:rPr lang="it-IT" dirty="0"/>
              <a:t> (IP and </a:t>
            </a:r>
            <a:r>
              <a:rPr lang="it-IT" dirty="0" err="1"/>
              <a:t>port</a:t>
            </a:r>
            <a:r>
              <a:rPr lang="it-IT" dirty="0"/>
              <a:t> </a:t>
            </a:r>
            <a:r>
              <a:rPr lang="it-IT" dirty="0" err="1"/>
              <a:t>destination</a:t>
            </a:r>
            <a:r>
              <a:rPr lang="it-IT" dirty="0"/>
              <a:t>)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observe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traffics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endpoint</a:t>
            </a:r>
            <a:r>
              <a:rPr lang="it-IT" dirty="0"/>
              <a:t> </a:t>
            </a:r>
            <a:r>
              <a:rPr lang="it-IT" dirty="0" err="1"/>
              <a:t>receives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a time </a:t>
            </a:r>
            <a:r>
              <a:rPr lang="it-IT" dirty="0" err="1"/>
              <a:t>interval</a:t>
            </a:r>
            <a:r>
              <a:rPr lang="it-IT" dirty="0"/>
              <a:t>. So </a:t>
            </a:r>
            <a:r>
              <a:rPr lang="it-IT" dirty="0" err="1"/>
              <a:t>we</a:t>
            </a:r>
            <a:r>
              <a:rPr lang="it-IT" dirty="0"/>
              <a:t> create a set of </a:t>
            </a:r>
            <a:r>
              <a:rPr lang="it-IT" dirty="0" err="1"/>
              <a:t>couple</a:t>
            </a:r>
            <a:r>
              <a:rPr lang="it-IT" dirty="0"/>
              <a:t> of </a:t>
            </a:r>
            <a:r>
              <a:rPr lang="it-IT" dirty="0" err="1"/>
              <a:t>IP_dest</a:t>
            </a:r>
            <a:r>
              <a:rPr lang="it-IT" dirty="0"/>
              <a:t> and </a:t>
            </a:r>
            <a:r>
              <a:rPr lang="it-IT" dirty="0" err="1"/>
              <a:t>port_dest</a:t>
            </a: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feature</a:t>
            </a:r>
            <a:r>
              <a:rPr lang="it-IT" dirty="0"/>
              <a:t> are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packets</a:t>
            </a:r>
            <a:r>
              <a:rPr lang="it-IT" dirty="0"/>
              <a:t> and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received</a:t>
            </a:r>
            <a:r>
              <a:rPr lang="it-IT" dirty="0"/>
              <a:t> by an </a:t>
            </a:r>
            <a:r>
              <a:rPr lang="it-IT" dirty="0" err="1"/>
              <a:t>endpoint</a:t>
            </a:r>
            <a:r>
              <a:rPr lang="it-IT" dirty="0"/>
              <a:t>: create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normalized</a:t>
            </a:r>
            <a:r>
              <a:rPr lang="it-IT" dirty="0"/>
              <a:t> </a:t>
            </a:r>
            <a:r>
              <a:rPr lang="it-IT" dirty="0" err="1"/>
              <a:t>vectors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log</a:t>
            </a:r>
            <a:r>
              <a:rPr lang="it-IT" baseline="-25000" dirty="0"/>
              <a:t>2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source part </a:t>
            </a:r>
            <a:r>
              <a:rPr lang="it-IT" dirty="0" err="1"/>
              <a:t>evaluate</a:t>
            </a:r>
            <a:r>
              <a:rPr lang="it-IT" dirty="0"/>
              <a:t> n. of </a:t>
            </a:r>
            <a:r>
              <a:rPr lang="it-IT" dirty="0" err="1"/>
              <a:t>pkts</a:t>
            </a:r>
            <a:r>
              <a:rPr lang="it-IT" dirty="0"/>
              <a:t> and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sent</a:t>
            </a:r>
            <a:r>
              <a:rPr lang="it-IT" dirty="0"/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So </a:t>
            </a:r>
            <a:r>
              <a:rPr lang="it-IT" dirty="0" err="1"/>
              <a:t>at</a:t>
            </a:r>
            <a:r>
              <a:rPr lang="it-IT" dirty="0"/>
              <a:t> the end </a:t>
            </a:r>
            <a:r>
              <a:rPr lang="it-IT" dirty="0" err="1"/>
              <a:t>each</a:t>
            </a:r>
            <a:r>
              <a:rPr lang="it-IT" dirty="0"/>
              <a:t> record </a:t>
            </a:r>
            <a:r>
              <a:rPr lang="it-IT" dirty="0" err="1"/>
              <a:t>represent</a:t>
            </a:r>
            <a:r>
              <a:rPr lang="it-IT" dirty="0"/>
              <a:t> an </a:t>
            </a:r>
            <a:r>
              <a:rPr lang="it-IT" dirty="0" err="1"/>
              <a:t>endpoint</a:t>
            </a:r>
            <a:r>
              <a:rPr lang="it-IT" dirty="0"/>
              <a:t> and </a:t>
            </a:r>
            <a:r>
              <a:rPr lang="it-IT" dirty="0" err="1"/>
              <a:t>forty</a:t>
            </a:r>
            <a:r>
              <a:rPr lang="it-IT" dirty="0"/>
              <a:t> </a:t>
            </a:r>
            <a:r>
              <a:rPr lang="it-IT" dirty="0" err="1"/>
              <a:t>columns</a:t>
            </a:r>
            <a:r>
              <a:rPr lang="it-IT" dirty="0"/>
              <a:t> (first </a:t>
            </a:r>
            <a:r>
              <a:rPr lang="it-IT" dirty="0" err="1"/>
              <a:t>twenty</a:t>
            </a:r>
            <a:r>
              <a:rPr lang="it-IT" dirty="0"/>
              <a:t> for the n. of </a:t>
            </a:r>
            <a:r>
              <a:rPr lang="it-IT" dirty="0" err="1"/>
              <a:t>pkts</a:t>
            </a:r>
            <a:r>
              <a:rPr lang="it-IT" dirty="0"/>
              <a:t> </a:t>
            </a:r>
            <a:r>
              <a:rPr lang="it-IT" dirty="0" err="1"/>
              <a:t>vector</a:t>
            </a:r>
            <a:r>
              <a:rPr lang="it-IT" dirty="0"/>
              <a:t> and the last </a:t>
            </a:r>
            <a:r>
              <a:rPr lang="it-IT" dirty="0" err="1"/>
              <a:t>twenty</a:t>
            </a:r>
            <a:r>
              <a:rPr lang="it-IT" dirty="0"/>
              <a:t> for the n. of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vector</a:t>
            </a:r>
            <a:r>
              <a:rPr lang="it-IT" dirty="0"/>
              <a:t>) and </a:t>
            </a:r>
            <a:r>
              <a:rPr lang="it-IT" dirty="0" err="1"/>
              <a:t>column</a:t>
            </a:r>
            <a:r>
              <a:rPr lang="it-IT" dirty="0"/>
              <a:t> x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flows</a:t>
            </a:r>
            <a:r>
              <a:rPr lang="it-IT" dirty="0"/>
              <a:t> in the source part </a:t>
            </a:r>
            <a:r>
              <a:rPr lang="it-IT" dirty="0" err="1"/>
              <a:t>sent</a:t>
            </a:r>
            <a:r>
              <a:rPr lang="it-IT" dirty="0"/>
              <a:t> log</a:t>
            </a:r>
            <a:r>
              <a:rPr lang="it-IT" baseline="-25000" dirty="0"/>
              <a:t>2</a:t>
            </a:r>
            <a:r>
              <a:rPr lang="it-IT" dirty="0"/>
              <a:t>x </a:t>
            </a:r>
            <a:r>
              <a:rPr lang="it-IT" dirty="0" err="1"/>
              <a:t>pkts</a:t>
            </a:r>
            <a:r>
              <a:rPr lang="it-IT" dirty="0"/>
              <a:t> or </a:t>
            </a:r>
            <a:r>
              <a:rPr lang="it-IT" dirty="0" err="1"/>
              <a:t>bytes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1212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788BFBD-BFDA-3345-BC65-0D3FFC18E7E9}"/>
              </a:ext>
            </a:extLst>
          </p:cNvPr>
          <p:cNvSpPr txBox="1"/>
          <p:nvPr/>
        </p:nvSpPr>
        <p:spPr>
          <a:xfrm>
            <a:off x="5669280" y="284480"/>
            <a:ext cx="8534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SVC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70F85E5-C397-DD4B-900C-17B42BCEA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69255"/>
            <a:ext cx="6492240" cy="5149709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27507FA-09B9-ED43-AD29-896F147F5B78}"/>
              </a:ext>
            </a:extLst>
          </p:cNvPr>
          <p:cNvSpPr txBox="1"/>
          <p:nvPr/>
        </p:nvSpPr>
        <p:spPr>
          <a:xfrm>
            <a:off x="6380480" y="1402316"/>
            <a:ext cx="54457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Since the </a:t>
            </a:r>
            <a:r>
              <a:rPr lang="it-IT" dirty="0" err="1"/>
              <a:t>support</a:t>
            </a:r>
            <a:r>
              <a:rPr lang="it-IT" dirty="0"/>
              <a:t> for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classes</a:t>
            </a:r>
            <a:r>
              <a:rPr lang="it-IT" dirty="0"/>
              <a:t> </a:t>
            </a:r>
            <a:r>
              <a:rPr lang="it-IT" dirty="0" err="1"/>
              <a:t>except</a:t>
            </a:r>
            <a:r>
              <a:rPr lang="it-IT" dirty="0"/>
              <a:t> the Best Effort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limited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SMOTE </a:t>
            </a:r>
            <a:r>
              <a:rPr lang="it-IT" dirty="0" err="1"/>
              <a:t>oversampling</a:t>
            </a:r>
            <a:r>
              <a:rPr lang="it-IT" dirty="0"/>
              <a:t> so to </a:t>
            </a:r>
            <a:r>
              <a:rPr lang="it-IT" dirty="0" err="1"/>
              <a:t>have</a:t>
            </a:r>
            <a:r>
              <a:rPr lang="it-IT" dirty="0"/>
              <a:t> a correct </a:t>
            </a:r>
            <a:r>
              <a:rPr lang="it-IT" dirty="0" err="1"/>
              <a:t>classification</a:t>
            </a:r>
            <a:r>
              <a:rPr lang="it-IT" dirty="0"/>
              <a:t>. The </a:t>
            </a:r>
            <a:r>
              <a:rPr lang="it-IT" dirty="0" err="1"/>
              <a:t>accuracy</a:t>
            </a:r>
            <a:r>
              <a:rPr lang="it-IT" dirty="0"/>
              <a:t> of SVC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0.91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other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like</a:t>
            </a:r>
            <a:r>
              <a:rPr lang="it-IT" dirty="0"/>
              <a:t> Random </a:t>
            </a:r>
            <a:r>
              <a:rPr lang="it-IT" dirty="0" err="1"/>
              <a:t>Forest</a:t>
            </a:r>
            <a:r>
              <a:rPr lang="it-IT" dirty="0"/>
              <a:t> and </a:t>
            </a:r>
            <a:r>
              <a:rPr lang="it-IT" dirty="0" err="1"/>
              <a:t>Naive</a:t>
            </a:r>
            <a:r>
              <a:rPr lang="it-IT" dirty="0"/>
              <a:t> </a:t>
            </a:r>
            <a:r>
              <a:rPr lang="it-IT" dirty="0" err="1"/>
              <a:t>Bayes</a:t>
            </a:r>
            <a:r>
              <a:rPr lang="it-IT" dirty="0"/>
              <a:t>: </a:t>
            </a:r>
            <a:r>
              <a:rPr lang="it-IT" dirty="0" err="1"/>
              <a:t>their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circa 0.68. </a:t>
            </a:r>
            <a:r>
              <a:rPr lang="it-IT" dirty="0" err="1"/>
              <a:t>Indeed</a:t>
            </a:r>
            <a:r>
              <a:rPr lang="it-IT" dirty="0"/>
              <a:t> </a:t>
            </a:r>
            <a:r>
              <a:rPr lang="it-IT" dirty="0" err="1"/>
              <a:t>SVC’s</a:t>
            </a:r>
            <a:r>
              <a:rPr lang="it-IT" dirty="0"/>
              <a:t> </a:t>
            </a:r>
            <a:r>
              <a:rPr lang="it-IT" dirty="0" err="1"/>
              <a:t>confusion</a:t>
            </a:r>
            <a:r>
              <a:rPr lang="it-IT" dirty="0"/>
              <a:t> </a:t>
            </a:r>
            <a:r>
              <a:rPr lang="it-IT" dirty="0" err="1"/>
              <a:t>matrix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better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the </a:t>
            </a:r>
            <a:r>
              <a:rPr lang="it-IT" dirty="0" err="1"/>
              <a:t>others</a:t>
            </a:r>
            <a:r>
              <a:rPr lang="it-IT" dirty="0"/>
              <a:t>!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93A70F-D34C-0144-8C4B-AFADF516042B}"/>
              </a:ext>
            </a:extLst>
          </p:cNvPr>
          <p:cNvSpPr txBox="1"/>
          <p:nvPr/>
        </p:nvSpPr>
        <p:spPr>
          <a:xfrm>
            <a:off x="6380480" y="3851004"/>
            <a:ext cx="58115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With </a:t>
            </a:r>
            <a:r>
              <a:rPr lang="it-IT" dirty="0" err="1"/>
              <a:t>oversampling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it-IT" dirty="0"/>
              <a:t>Train:  </a:t>
            </a:r>
            <a:r>
              <a:rPr lang="it-IT" dirty="0" err="1"/>
              <a:t>Counter</a:t>
            </a:r>
            <a:r>
              <a:rPr lang="it-IT" dirty="0"/>
              <a:t> ({0: 5277, 1: 5260, 2: 5178 3: 5241, 4: 5315})</a:t>
            </a:r>
            <a:br>
              <a:rPr lang="it-IT" dirty="0"/>
            </a:br>
            <a:r>
              <a:rPr lang="it-IT" dirty="0"/>
              <a:t>Test:  </a:t>
            </a:r>
            <a:r>
              <a:rPr lang="it-IT" dirty="0" err="1"/>
              <a:t>Counter</a:t>
            </a:r>
            <a:r>
              <a:rPr lang="it-IT" dirty="0"/>
              <a:t> ({0: 2229, 1: 2246, 2: 2328, 3: 2265, 4: 2191})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oversampling</a:t>
            </a:r>
            <a:r>
              <a:rPr lang="it-IT" dirty="0"/>
              <a:t>:</a:t>
            </a:r>
            <a:br>
              <a:rPr lang="it-IT" dirty="0"/>
            </a:br>
            <a:br>
              <a:rPr lang="it-IT" dirty="0"/>
            </a:br>
            <a:r>
              <a:rPr lang="it-IT" dirty="0"/>
              <a:t>Train:  </a:t>
            </a:r>
            <a:r>
              <a:rPr lang="it-IT" dirty="0" err="1"/>
              <a:t>Counter</a:t>
            </a:r>
            <a:r>
              <a:rPr lang="it-IT" dirty="0"/>
              <a:t>({0: 6, 1: 5253, 2: 26, 3: 3, 4: 8})</a:t>
            </a:r>
            <a:br>
              <a:rPr lang="it-IT" dirty="0"/>
            </a:br>
            <a:r>
              <a:rPr lang="it-IT" dirty="0"/>
              <a:t>Test:  </a:t>
            </a:r>
            <a:r>
              <a:rPr lang="it-IT" dirty="0" err="1"/>
              <a:t>Counter</a:t>
            </a:r>
            <a:r>
              <a:rPr lang="it-IT" dirty="0"/>
              <a:t>({0: 2, 1: 2253, 2: 9, 3: 4, 4: 2})</a:t>
            </a:r>
          </a:p>
        </p:txBody>
      </p:sp>
    </p:spTree>
    <p:extLst>
      <p:ext uri="{BB962C8B-B14F-4D97-AF65-F5344CB8AC3E}">
        <p14:creationId xmlns:p14="http://schemas.microsoft.com/office/powerpoint/2010/main" val="1826381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AEFFC11-E855-DA48-A85A-B3CCDABF620C}"/>
              </a:ext>
            </a:extLst>
          </p:cNvPr>
          <p:cNvSpPr txBox="1"/>
          <p:nvPr/>
        </p:nvSpPr>
        <p:spPr>
          <a:xfrm>
            <a:off x="2387600" y="264160"/>
            <a:ext cx="741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SVC-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Classification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Report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DEDACD24-86F4-4F48-95C7-AF4F989B4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780555"/>
              </p:ext>
            </p:extLst>
          </p:nvPr>
        </p:nvGraphicFramePr>
        <p:xfrm>
          <a:off x="2032000" y="18262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2328269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344867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30473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190095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724263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Recall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Support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13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640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22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CS6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2328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44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790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NotKnown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2191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553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Accuracy</a:t>
                      </a:r>
                      <a:endParaRPr lang="it-IT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0.91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11259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13017"/>
                  </a:ext>
                </a:extLst>
              </a:tr>
            </a:tbl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B2C8B83A-A351-714C-8199-443467D2A47F}"/>
              </a:ext>
            </a:extLst>
          </p:cNvPr>
          <p:cNvSpPr/>
          <p:nvPr/>
        </p:nvSpPr>
        <p:spPr>
          <a:xfrm>
            <a:off x="0" y="1305331"/>
            <a:ext cx="121033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 err="1"/>
              <a:t>Our</a:t>
            </a:r>
            <a:r>
              <a:rPr lang="it-IT" sz="2000" dirty="0"/>
              <a:t> </a:t>
            </a:r>
            <a:r>
              <a:rPr lang="it-IT" sz="2000" dirty="0" err="1"/>
              <a:t>Prediction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on the DSCP </a:t>
            </a:r>
            <a:r>
              <a:rPr lang="it-IT" sz="2000" dirty="0" err="1"/>
              <a:t>label</a:t>
            </a:r>
            <a:r>
              <a:rPr lang="it-IT" sz="2000" dirty="0"/>
              <a:t>:  </a:t>
            </a:r>
            <a:r>
              <a:rPr lang="it-IT" sz="2000" dirty="0" err="1"/>
              <a:t>Counter</a:t>
            </a:r>
            <a:r>
              <a:rPr lang="it-IT" sz="2000" dirty="0"/>
              <a:t>({'EF': 2843, '</a:t>
            </a:r>
            <a:r>
              <a:rPr lang="it-IT" sz="2000" dirty="0" err="1"/>
              <a:t>NotKnown</a:t>
            </a:r>
            <a:r>
              <a:rPr lang="it-IT" sz="2000" dirty="0"/>
              <a:t>': 2280, 'AF': 2149, 'BE': 2079, 'CS6': 1908})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4F043D6-0341-F24D-A54E-EB1F6C589F2B}"/>
              </a:ext>
            </a:extLst>
          </p:cNvPr>
          <p:cNvSpPr txBox="1"/>
          <p:nvPr/>
        </p:nvSpPr>
        <p:spPr>
          <a:xfrm>
            <a:off x="487680" y="4876800"/>
            <a:ext cx="11155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Through</a:t>
            </a:r>
            <a:r>
              <a:rPr lang="it-IT" sz="2000" dirty="0"/>
              <a:t> a </a:t>
            </a:r>
            <a:r>
              <a:rPr lang="it-IT" sz="2000" dirty="0" err="1"/>
              <a:t>GridSearchCV</a:t>
            </a:r>
            <a:r>
              <a:rPr lang="it-IT" sz="2000" dirty="0"/>
              <a:t> </a:t>
            </a:r>
            <a:r>
              <a:rPr lang="it-IT" sz="2000" dirty="0" err="1"/>
              <a:t>using</a:t>
            </a:r>
            <a:r>
              <a:rPr lang="it-IT" sz="2000" dirty="0"/>
              <a:t> a 3-cross </a:t>
            </a:r>
            <a:r>
              <a:rPr lang="it-IT" sz="2000" dirty="0" err="1"/>
              <a:t>validation</a:t>
            </a:r>
            <a:r>
              <a:rPr lang="it-IT" sz="2000" dirty="0"/>
              <a:t> the best </a:t>
            </a:r>
            <a:r>
              <a:rPr lang="it-IT" sz="2000" dirty="0" err="1"/>
              <a:t>parameters</a:t>
            </a:r>
            <a:r>
              <a:rPr lang="it-IT" sz="2000" dirty="0"/>
              <a:t> set </a:t>
            </a:r>
            <a:r>
              <a:rPr lang="it-IT" sz="2000" dirty="0" err="1"/>
              <a:t>found</a:t>
            </a:r>
            <a:r>
              <a:rPr lang="it-IT" sz="2000" dirty="0"/>
              <a:t> on </a:t>
            </a:r>
            <a:r>
              <a:rPr lang="it-IT" sz="2000" dirty="0" err="1"/>
              <a:t>development</a:t>
            </a:r>
            <a:r>
              <a:rPr lang="it-IT" sz="2000" dirty="0"/>
              <a:t> set </a:t>
            </a:r>
            <a:r>
              <a:rPr lang="it-IT" sz="2000" dirty="0" err="1"/>
              <a:t>is</a:t>
            </a:r>
            <a:r>
              <a:rPr lang="it-IT" sz="2000" dirty="0"/>
              <a:t>:</a:t>
            </a:r>
          </a:p>
          <a:p>
            <a:r>
              <a:rPr lang="it-IT" sz="2000" dirty="0"/>
              <a:t>kernel: ‘</a:t>
            </a:r>
            <a:r>
              <a:rPr lang="it-IT" sz="2000" dirty="0" err="1"/>
              <a:t>rbf</a:t>
            </a:r>
            <a:r>
              <a:rPr lang="it-IT" sz="2000" dirty="0"/>
              <a:t>’, gamma: 0.01, C: 1000</a:t>
            </a:r>
          </a:p>
          <a:p>
            <a:endParaRPr lang="it-IT" sz="2000" dirty="0"/>
          </a:p>
          <a:p>
            <a:r>
              <a:rPr lang="it-IT" sz="2000" dirty="0"/>
              <a:t>Since the </a:t>
            </a:r>
            <a:r>
              <a:rPr lang="it-IT" sz="2000" dirty="0" err="1"/>
              <a:t>initial</a:t>
            </a:r>
            <a:r>
              <a:rPr lang="it-IT" sz="2000" dirty="0"/>
              <a:t> </a:t>
            </a:r>
            <a:r>
              <a:rPr lang="it-IT" sz="2000" dirty="0" err="1"/>
              <a:t>results</a:t>
            </a:r>
            <a:r>
              <a:rPr lang="it-IT" sz="2000" dirty="0"/>
              <a:t> are </a:t>
            </a:r>
            <a:r>
              <a:rPr lang="it-IT" sz="2000" dirty="0" err="1"/>
              <a:t>very</a:t>
            </a:r>
            <a:r>
              <a:rPr lang="it-IT" sz="2000" dirty="0"/>
              <a:t> </a:t>
            </a:r>
            <a:r>
              <a:rPr lang="it-IT" sz="2000" dirty="0" err="1"/>
              <a:t>good</a:t>
            </a:r>
            <a:r>
              <a:rPr lang="it-IT" sz="2000" dirty="0"/>
              <a:t> with the </a:t>
            </a:r>
            <a:r>
              <a:rPr lang="it-IT" sz="2000" dirty="0" err="1"/>
              <a:t>GridSearchCV</a:t>
            </a:r>
            <a:r>
              <a:rPr lang="it-IT" sz="2000" dirty="0"/>
              <a:t>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</a:t>
            </a:r>
            <a:r>
              <a:rPr lang="it-IT" sz="2000" dirty="0" err="1"/>
              <a:t>not</a:t>
            </a:r>
            <a:r>
              <a:rPr lang="it-IT" sz="2000" dirty="0"/>
              <a:t> </a:t>
            </a:r>
            <a:r>
              <a:rPr lang="it-IT" sz="2000" dirty="0" err="1"/>
              <a:t>obtained</a:t>
            </a:r>
            <a:r>
              <a:rPr lang="it-IT" sz="2000" dirty="0"/>
              <a:t> </a:t>
            </a:r>
            <a:r>
              <a:rPr lang="it-IT" sz="2000" dirty="0" err="1"/>
              <a:t>very</a:t>
            </a:r>
            <a:r>
              <a:rPr lang="it-IT" sz="2000" dirty="0"/>
              <a:t>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results</a:t>
            </a:r>
            <a:r>
              <a:rPr lang="it-IT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42563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CBBF1FB-57D6-1E42-9B81-A2310BBB8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6706F706-799A-3543-91F8-E88780DE9831}"/>
              </a:ext>
            </a:extLst>
          </p:cNvPr>
          <p:cNvSpPr/>
          <p:nvPr/>
        </p:nvSpPr>
        <p:spPr>
          <a:xfrm>
            <a:off x="5730240" y="4196862"/>
            <a:ext cx="5869354" cy="19600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4979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427967"/>
              </p:ext>
            </p:extLst>
          </p:nvPr>
        </p:nvGraphicFramePr>
        <p:xfrm>
          <a:off x="3386667" y="952765"/>
          <a:ext cx="5418666" cy="538136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65957058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42352507"/>
                    </a:ext>
                  </a:extLst>
                </a:gridCol>
              </a:tblGrid>
              <a:tr h="370163">
                <a:tc gridSpan="2"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Some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available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statistics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by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Capinfos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6386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_00000_20190410070000.pcap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12393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type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Wireshark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\...-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pcapng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0582381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encapsulation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Ethernet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814340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timestamp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precision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microsecond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(6)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391583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hdr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: (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not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set)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3008352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inferred: 34 bytes - 96 bytes (range)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38825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Number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of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packets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1000k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018797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98MB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020653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838756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Capture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Duration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3,637099 seconds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118283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First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2019-04-10 - 07:00:00,056001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019151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Last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2019-04-10 - 07:00:03,693100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194197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byte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302MBps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393442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bit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2419Mbps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841210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1099,84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bytes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69145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274kpackets/s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9024428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67320E-43CD-F14B-89CA-2DA6642E5505}"/>
              </a:ext>
            </a:extLst>
          </p:cNvPr>
          <p:cNvSpPr txBox="1"/>
          <p:nvPr/>
        </p:nvSpPr>
        <p:spPr>
          <a:xfrm>
            <a:off x="3144644" y="367990"/>
            <a:ext cx="594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General Information </a:t>
            </a:r>
          </a:p>
        </p:txBody>
      </p:sp>
    </p:spTree>
    <p:extLst>
      <p:ext uri="{BB962C8B-B14F-4D97-AF65-F5344CB8AC3E}">
        <p14:creationId xmlns:p14="http://schemas.microsoft.com/office/powerpoint/2010/main" val="4379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22960" y="548640"/>
            <a:ext cx="10776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Time 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Sequential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and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Parallel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reading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69399"/>
              </p:ext>
            </p:extLst>
          </p:nvPr>
        </p:nvGraphicFramePr>
        <p:xfrm>
          <a:off x="1560472" y="1706880"/>
          <a:ext cx="9071056" cy="344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5528">
                  <a:extLst>
                    <a:ext uri="{9D8B030D-6E8A-4147-A177-3AD203B41FA5}">
                      <a16:colId xmlns:a16="http://schemas.microsoft.com/office/drawing/2014/main" val="1440903098"/>
                    </a:ext>
                  </a:extLst>
                </a:gridCol>
                <a:gridCol w="4535528">
                  <a:extLst>
                    <a:ext uri="{9D8B030D-6E8A-4147-A177-3AD203B41FA5}">
                      <a16:colId xmlns:a16="http://schemas.microsoft.com/office/drawing/2014/main" val="3788061642"/>
                    </a:ext>
                  </a:extLst>
                </a:gridCol>
              </a:tblGrid>
              <a:tr h="340617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08329"/>
                  </a:ext>
                </a:extLst>
              </a:tr>
              <a:tr h="340617">
                <a:tc>
                  <a:txBody>
                    <a:bodyPr/>
                    <a:lstStyle/>
                    <a:p>
                      <a:r>
                        <a:rPr lang="it-IT" b="1" dirty="0" err="1"/>
                        <a:t>Sequential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2672.002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4312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5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200,000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1047.805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793269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530.910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54534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20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50,000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474.921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985651"/>
                  </a:ext>
                </a:extLst>
              </a:tr>
              <a:tr h="8231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499.204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475008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D937B4-AE9F-514B-B485-0A51DEA8478C}"/>
              </a:ext>
            </a:extLst>
          </p:cNvPr>
          <p:cNvSpPr txBox="1"/>
          <p:nvPr/>
        </p:nvSpPr>
        <p:spPr>
          <a:xfrm>
            <a:off x="1560472" y="5639213"/>
            <a:ext cx="787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/>
              <a:t>Best performance of </a:t>
            </a:r>
            <a:r>
              <a:rPr lang="it-IT" i="1" dirty="0" err="1"/>
              <a:t>parallel</a:t>
            </a:r>
            <a:r>
              <a:rPr lang="it-IT" i="1" dirty="0"/>
              <a:t> </a:t>
            </a:r>
            <a:r>
              <a:rPr lang="it-IT" i="1" dirty="0" err="1"/>
              <a:t>reading</a:t>
            </a:r>
            <a:r>
              <a:rPr lang="it-IT" i="1" dirty="0"/>
              <a:t> </a:t>
            </a:r>
            <a:r>
              <a:rPr lang="it-IT" i="1" dirty="0" err="1"/>
              <a:t>is</a:t>
            </a:r>
            <a:r>
              <a:rPr lang="it-IT" i="1" dirty="0"/>
              <a:t> 5.63 </a:t>
            </a:r>
            <a:r>
              <a:rPr lang="it-IT" i="1" dirty="0" err="1"/>
              <a:t>faster</a:t>
            </a:r>
            <a:r>
              <a:rPr lang="it-IT" i="1" dirty="0"/>
              <a:t> </a:t>
            </a:r>
            <a:r>
              <a:rPr lang="it-IT" i="1" dirty="0" err="1"/>
              <a:t>than</a:t>
            </a:r>
            <a:r>
              <a:rPr lang="it-IT" i="1" dirty="0"/>
              <a:t> </a:t>
            </a:r>
            <a:r>
              <a:rPr lang="it-IT" i="1" dirty="0" err="1"/>
              <a:t>sequential</a:t>
            </a:r>
            <a:r>
              <a:rPr lang="it-IT" i="1" dirty="0"/>
              <a:t> </a:t>
            </a:r>
            <a:r>
              <a:rPr lang="it-IT" i="1" dirty="0" err="1"/>
              <a:t>one</a:t>
            </a:r>
            <a:r>
              <a:rPr lang="it-IT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0001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227FF95-4646-3D46-A2E3-2304D5ACC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430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C92F2F4-C830-AA4F-AB1F-75A0E2F923AF}"/>
              </a:ext>
            </a:extLst>
          </p:cNvPr>
          <p:cNvSpPr txBox="1"/>
          <p:nvPr/>
        </p:nvSpPr>
        <p:spPr>
          <a:xfrm>
            <a:off x="10815144" y="2644529"/>
            <a:ext cx="1229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Note</a:t>
            </a:r>
            <a:r>
              <a:rPr lang="it-IT" sz="1400" i="1" dirty="0"/>
              <a:t>: </a:t>
            </a:r>
            <a:r>
              <a:rPr lang="it-IT" sz="1400" dirty="0"/>
              <a:t>In the </a:t>
            </a:r>
            <a:r>
              <a:rPr lang="it-IT" sz="1400" dirty="0" err="1"/>
              <a:t>fifth</a:t>
            </a:r>
            <a:r>
              <a:rPr lang="it-IT" sz="1400" dirty="0"/>
              <a:t> plot the </a:t>
            </a:r>
            <a:r>
              <a:rPr lang="it-IT" sz="1400" dirty="0" err="1"/>
              <a:t>seventeenth</a:t>
            </a:r>
            <a:r>
              <a:rPr lang="it-IT" sz="1400" dirty="0"/>
              <a:t> value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equal</a:t>
            </a:r>
            <a:r>
              <a:rPr lang="it-IT" sz="1400" dirty="0"/>
              <a:t> to zero bit/sec, for </a:t>
            </a:r>
            <a:r>
              <a:rPr lang="it-IT" sz="1400" dirty="0" err="1"/>
              <a:t>this</a:t>
            </a:r>
            <a:r>
              <a:rPr lang="it-IT" sz="1400" dirty="0"/>
              <a:t> </a:t>
            </a:r>
            <a:r>
              <a:rPr lang="it-IT" sz="1400" dirty="0" err="1"/>
              <a:t>reason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cannot</a:t>
            </a:r>
            <a:r>
              <a:rPr lang="it-IT" sz="1400" dirty="0"/>
              <a:t> </a:t>
            </a:r>
            <a:r>
              <a:rPr lang="it-IT" sz="1400" dirty="0" err="1"/>
              <a:t>appear</a:t>
            </a:r>
            <a:r>
              <a:rPr lang="it-IT" sz="1400" dirty="0"/>
              <a:t> in the log scale plot.</a:t>
            </a:r>
          </a:p>
        </p:txBody>
      </p:sp>
    </p:spTree>
    <p:extLst>
      <p:ext uri="{BB962C8B-B14F-4D97-AF65-F5344CB8AC3E}">
        <p14:creationId xmlns:p14="http://schemas.microsoft.com/office/powerpoint/2010/main" val="3796271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6B880BC-EA38-DD4F-9879-E2192E1EB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87001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69CCA3-369E-7B4C-9DC2-BD304A635651}"/>
              </a:ext>
            </a:extLst>
          </p:cNvPr>
          <p:cNvSpPr txBox="1"/>
          <p:nvPr/>
        </p:nvSpPr>
        <p:spPr>
          <a:xfrm>
            <a:off x="9259616" y="5554754"/>
            <a:ext cx="30374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dirty="0"/>
              <a:t>Code:</a:t>
            </a:r>
          </a:p>
          <a:p>
            <a:r>
              <a:rPr lang="it-IT" sz="1000" i="1" dirty="0" err="1"/>
              <a:t>dataFrame.groupby</a:t>
            </a:r>
            <a:r>
              <a:rPr lang="it-IT" sz="1000" i="1" dirty="0"/>
              <a:t>(["IP_DST"])[['</a:t>
            </a:r>
            <a:r>
              <a:rPr lang="it-IT" sz="1000" i="1" dirty="0" err="1"/>
              <a:t>length</a:t>
            </a:r>
            <a:r>
              <a:rPr lang="it-IT" sz="1000" i="1" dirty="0"/>
              <a:t>']].</a:t>
            </a:r>
            <a:r>
              <a:rPr lang="it-IT" sz="1000" i="1" dirty="0" err="1"/>
              <a:t>agg</a:t>
            </a:r>
            <a:r>
              <a:rPr lang="it-IT" sz="1000" i="1" dirty="0"/>
              <a:t>('sum’).</a:t>
            </a:r>
          </a:p>
          <a:p>
            <a:r>
              <a:rPr lang="it-IT" sz="1000" i="1" dirty="0" err="1"/>
              <a:t>sort_values</a:t>
            </a:r>
            <a:r>
              <a:rPr lang="it-IT" sz="1000" i="1" dirty="0"/>
              <a:t>(by=['</a:t>
            </a:r>
            <a:r>
              <a:rPr lang="it-IT" sz="1000" i="1" dirty="0" err="1"/>
              <a:t>length</a:t>
            </a:r>
            <a:r>
              <a:rPr lang="it-IT" sz="1000" i="1" dirty="0"/>
              <a:t>'], </a:t>
            </a:r>
            <a:r>
              <a:rPr lang="it-IT" sz="1000" i="1" dirty="0" err="1"/>
              <a:t>ascending</a:t>
            </a:r>
            <a:r>
              <a:rPr lang="it-IT" sz="1000" i="1" dirty="0"/>
              <a:t>=False).head(5)</a:t>
            </a:r>
          </a:p>
        </p:txBody>
      </p:sp>
    </p:spTree>
    <p:extLst>
      <p:ext uri="{BB962C8B-B14F-4D97-AF65-F5344CB8AC3E}">
        <p14:creationId xmlns:p14="http://schemas.microsoft.com/office/powerpoint/2010/main" val="227974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2838310-D7C3-BE47-A2FA-AD406011A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1306" cy="589630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32B4B4E-FBEE-6640-BA5C-09AC26BC1F71}"/>
              </a:ext>
            </a:extLst>
          </p:cNvPr>
          <p:cNvSpPr txBox="1"/>
          <p:nvPr/>
        </p:nvSpPr>
        <p:spPr>
          <a:xfrm>
            <a:off x="409903" y="6358759"/>
            <a:ext cx="11655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Code: </a:t>
            </a:r>
            <a:r>
              <a:rPr lang="it-IT" sz="1400" i="1" dirty="0" err="1"/>
              <a:t>dataFrame.groupby</a:t>
            </a:r>
            <a:r>
              <a:rPr lang="it-IT" sz="1400" i="1" dirty="0"/>
              <a:t>(["IP_SRC"])[['</a:t>
            </a:r>
            <a:r>
              <a:rPr lang="it-IT" sz="1400" i="1" dirty="0" err="1"/>
              <a:t>length</a:t>
            </a:r>
            <a:r>
              <a:rPr lang="it-IT" sz="1400" i="1" dirty="0"/>
              <a:t>']].</a:t>
            </a:r>
            <a:r>
              <a:rPr lang="it-IT" sz="1400" i="1" dirty="0" err="1"/>
              <a:t>agg</a:t>
            </a:r>
            <a:r>
              <a:rPr lang="it-IT" sz="1400" i="1" dirty="0"/>
              <a:t>('sum').</a:t>
            </a:r>
            <a:r>
              <a:rPr lang="it-IT" sz="1400" i="1" dirty="0" err="1"/>
              <a:t>sort_values</a:t>
            </a:r>
            <a:r>
              <a:rPr lang="it-IT" sz="1400" i="1" dirty="0"/>
              <a:t>(by=['</a:t>
            </a:r>
            <a:r>
              <a:rPr lang="it-IT" sz="1400" i="1" dirty="0" err="1"/>
              <a:t>length</a:t>
            </a:r>
            <a:r>
              <a:rPr lang="it-IT" sz="1400" i="1" dirty="0"/>
              <a:t>'], </a:t>
            </a:r>
            <a:r>
              <a:rPr lang="it-IT" sz="1400" i="1" dirty="0" err="1"/>
              <a:t>ascending</a:t>
            </a:r>
            <a:r>
              <a:rPr lang="it-IT" sz="1400" i="1" dirty="0"/>
              <a:t>=False).head(5)</a:t>
            </a:r>
          </a:p>
        </p:txBody>
      </p:sp>
    </p:spTree>
    <p:extLst>
      <p:ext uri="{BB962C8B-B14F-4D97-AF65-F5344CB8AC3E}">
        <p14:creationId xmlns:p14="http://schemas.microsoft.com/office/powerpoint/2010/main" val="1501125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84FC660-B7C8-C845-B55B-8D747881E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36"/>
            <a:ext cx="12192000" cy="669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92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1ED7BC-7C8D-EE4D-B337-641DB315C861}"/>
              </a:ext>
            </a:extLst>
          </p:cNvPr>
          <p:cNvSpPr txBox="1"/>
          <p:nvPr/>
        </p:nvSpPr>
        <p:spPr>
          <a:xfrm>
            <a:off x="-68036" y="23411"/>
            <a:ext cx="12328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GeoLocal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Referenciation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9" name="Tabella 9">
            <a:extLst>
              <a:ext uri="{FF2B5EF4-FFF2-40B4-BE49-F238E27FC236}">
                <a16:creationId xmlns:a16="http://schemas.microsoft.com/office/drawing/2014/main" id="{3206184F-C1DA-974A-B090-565E52245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350329"/>
              </p:ext>
            </p:extLst>
          </p:nvPr>
        </p:nvGraphicFramePr>
        <p:xfrm>
          <a:off x="6470650" y="1326157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304329">
                <a:tc>
                  <a:txBody>
                    <a:bodyPr/>
                    <a:lstStyle/>
                    <a:p>
                      <a:r>
                        <a:rPr lang="it-IT" dirty="0" err="1"/>
                        <a:t>Latitude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Longitude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Region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40.712728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-74.006015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New York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40.712728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-74.006015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New York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graphicFrame>
        <p:nvGraphicFramePr>
          <p:cNvPr id="8" name="Tabella 9">
            <a:extLst>
              <a:ext uri="{FF2B5EF4-FFF2-40B4-BE49-F238E27FC236}">
                <a16:creationId xmlns:a16="http://schemas.microsoft.com/office/drawing/2014/main" id="{D2367C4C-EEF1-344D-BE33-F26C94025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431624"/>
              </p:ext>
            </p:extLst>
          </p:nvPr>
        </p:nvGraphicFramePr>
        <p:xfrm>
          <a:off x="6458985" y="4296230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304329">
                <a:tc>
                  <a:txBody>
                    <a:bodyPr/>
                    <a:lstStyle/>
                    <a:p>
                      <a:r>
                        <a:rPr lang="it-IT" dirty="0" err="1"/>
                        <a:t>Latitude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Longitude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Region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45.422527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-75.683390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Ontario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45.422527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-75.683390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Ontario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14.528887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121.069917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National Capital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40.886016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-74.007257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New Jersey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BA9A73-6BCB-E143-98CC-4D4C677F9989}"/>
              </a:ext>
            </a:extLst>
          </p:cNvPr>
          <p:cNvSpPr txBox="1"/>
          <p:nvPr/>
        </p:nvSpPr>
        <p:spPr>
          <a:xfrm>
            <a:off x="8077716" y="919324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Source information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2965DAF-CC40-5142-AE32-8DE28C491201}"/>
              </a:ext>
            </a:extLst>
          </p:cNvPr>
          <p:cNvSpPr txBox="1"/>
          <p:nvPr/>
        </p:nvSpPr>
        <p:spPr>
          <a:xfrm>
            <a:off x="7981170" y="3926898"/>
            <a:ext cx="2581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Destination</a:t>
            </a:r>
            <a:r>
              <a:rPr lang="it-IT" b="1" dirty="0"/>
              <a:t> information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0B549317-25DC-1548-92CE-69A7836AED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32"/>
          <a:stretch/>
        </p:blipFill>
        <p:spPr>
          <a:xfrm>
            <a:off x="95252" y="550644"/>
            <a:ext cx="6200445" cy="3085471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C6D23CA7-0193-7A44-A7DC-26CC77B46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-8084"/>
          <a:stretch/>
        </p:blipFill>
        <p:spPr>
          <a:xfrm>
            <a:off x="95252" y="3760244"/>
            <a:ext cx="6200445" cy="335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8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1ED7BC-7C8D-EE4D-B337-641DB315C861}"/>
              </a:ext>
            </a:extLst>
          </p:cNvPr>
          <p:cNvSpPr txBox="1"/>
          <p:nvPr/>
        </p:nvSpPr>
        <p:spPr>
          <a:xfrm>
            <a:off x="-68037" y="66841"/>
            <a:ext cx="12328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GeoLocal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Referenciation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7E80B3B-753D-384A-B558-68ACFFFD51D1}"/>
              </a:ext>
            </a:extLst>
          </p:cNvPr>
          <p:cNvSpPr txBox="1"/>
          <p:nvPr/>
        </p:nvSpPr>
        <p:spPr>
          <a:xfrm>
            <a:off x="3428260" y="538451"/>
            <a:ext cx="574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5 sessions with the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highest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amount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of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packet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sent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9E4CFE-72EB-4042-9F18-238CF232B299}"/>
              </a:ext>
            </a:extLst>
          </p:cNvPr>
          <p:cNvSpPr txBox="1"/>
          <p:nvPr/>
        </p:nvSpPr>
        <p:spPr>
          <a:xfrm>
            <a:off x="5869644" y="4236027"/>
            <a:ext cx="5992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Part of the code:</a:t>
            </a:r>
          </a:p>
          <a:p>
            <a:r>
              <a:rPr lang="it-IT" dirty="0" err="1"/>
              <a:t>df_srcdst</a:t>
            </a:r>
            <a:r>
              <a:rPr lang="it-IT" dirty="0"/>
              <a:t> = list(zip(</a:t>
            </a:r>
            <a:r>
              <a:rPr lang="it-IT" dirty="0" err="1"/>
              <a:t>data_couple.IP_SRC</a:t>
            </a:r>
            <a:r>
              <a:rPr lang="it-IT" dirty="0"/>
              <a:t>, </a:t>
            </a:r>
            <a:r>
              <a:rPr lang="it-IT" dirty="0" err="1"/>
              <a:t>data_couple.IP_DST</a:t>
            </a:r>
            <a:r>
              <a:rPr lang="it-IT" dirty="0"/>
              <a:t>))</a:t>
            </a:r>
            <a:r>
              <a:rPr lang="it-IT" b="1" dirty="0"/>
              <a:t> </a:t>
            </a:r>
          </a:p>
          <a:p>
            <a:r>
              <a:rPr lang="it-IT" dirty="0" err="1"/>
              <a:t>Counter</a:t>
            </a:r>
            <a:r>
              <a:rPr lang="it-IT" dirty="0"/>
              <a:t>(</a:t>
            </a:r>
            <a:r>
              <a:rPr lang="it-IT" dirty="0" err="1"/>
              <a:t>df_srcdst</a:t>
            </a:r>
            <a:r>
              <a:rPr lang="it-IT" dirty="0"/>
              <a:t>).</a:t>
            </a:r>
            <a:r>
              <a:rPr lang="it-IT" dirty="0" err="1"/>
              <a:t>most_common</a:t>
            </a:r>
            <a:r>
              <a:rPr lang="it-IT" dirty="0"/>
              <a:t>(5)</a:t>
            </a:r>
          </a:p>
        </p:txBody>
      </p:sp>
      <p:graphicFrame>
        <p:nvGraphicFramePr>
          <p:cNvPr id="8" name="Tabella 9">
            <a:extLst>
              <a:ext uri="{FF2B5EF4-FFF2-40B4-BE49-F238E27FC236}">
                <a16:creationId xmlns:a16="http://schemas.microsoft.com/office/drawing/2014/main" id="{9B7EF1DA-AB94-2641-8425-3AB75203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90421"/>
              </p:ext>
            </p:extLst>
          </p:nvPr>
        </p:nvGraphicFramePr>
        <p:xfrm>
          <a:off x="5869644" y="1698643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it-IT" dirty="0" err="1"/>
                        <a:t>IP_source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IP_destination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Packet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sent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172.201.24.110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131.137.54.7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53309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172.201.24.79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131.137.37.197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30821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222.127.201.52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25606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221.5.73.197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20599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66.132.46.70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16946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pic>
        <p:nvPicPr>
          <p:cNvPr id="11" name="Picture 2">
            <a:extLst>
              <a:ext uri="{FF2B5EF4-FFF2-40B4-BE49-F238E27FC236}">
                <a16:creationId xmlns:a16="http://schemas.microsoft.com/office/drawing/2014/main" id="{C47142A3-8B07-0F48-9DED-7EA4513F4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4" r="35131"/>
          <a:stretch/>
        </p:blipFill>
        <p:spPr>
          <a:xfrm>
            <a:off x="1098314" y="988519"/>
            <a:ext cx="3769227" cy="290013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04C6682-2C71-6C4D-B85F-1CCBD94418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00" y="4016262"/>
            <a:ext cx="4573341" cy="277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018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3858</TotalTime>
  <Words>993</Words>
  <Application>Microsoft Macintosh PowerPoint</Application>
  <PresentationFormat>Widescreen</PresentationFormat>
  <Paragraphs>184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Noto Sans Kannada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My pc</dc:creator>
  <cp:lastModifiedBy>pippomio1998@gmail.com</cp:lastModifiedBy>
  <cp:revision>63</cp:revision>
  <dcterms:created xsi:type="dcterms:W3CDTF">2021-07-02T13:54:04Z</dcterms:created>
  <dcterms:modified xsi:type="dcterms:W3CDTF">2021-07-23T08:52:03Z</dcterms:modified>
</cp:coreProperties>
</file>

<file path=docProps/thumbnail.jpeg>
</file>